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6277"/>
  </p:normalViewPr>
  <p:slideViewPr>
    <p:cSldViewPr snapToObjects="1">
      <p:cViewPr>
        <p:scale>
          <a:sx n="138" d="100"/>
          <a:sy n="138" d="100"/>
        </p:scale>
        <p:origin x="-1544" y="-264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06800"/>
            <a:ext cx="9144000" cy="1051200"/>
          </a:xfrm>
          <a:prstGeom prst="rect">
            <a:avLst/>
          </a:prstGeom>
          <a:solidFill>
            <a:srgbClr val="C51E2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200" b="1"/>
              <a:t>캡스톤디자인 프로젝트                          유승재 장종석 이상협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1898" y="1862804"/>
            <a:ext cx="1620202" cy="1620202"/>
          </a:xfrm>
          <a:prstGeom prst="rect">
            <a:avLst/>
          </a:prstGeom>
        </p:spPr>
      </p:pic>
      <p:sp>
        <p:nvSpPr>
          <p:cNvPr id="6" name="텍스트상자 5"/>
          <p:cNvSpPr txBox="1"/>
          <p:nvPr/>
        </p:nvSpPr>
        <p:spPr>
          <a:xfrm>
            <a:off x="2483738" y="3429000"/>
            <a:ext cx="4176522" cy="8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100">
                <a:latin typeface="휴먼모음T"/>
                <a:ea typeface="휴먼모음T"/>
              </a:rPr>
              <a:t>CARD NEWS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500" dirty="0">
                <a:latin typeface="휴먼모음T"/>
                <a:ea typeface="휴먼모음T"/>
              </a:rPr>
              <a:t>GitHub</a:t>
            </a:r>
            <a:endParaRPr lang="ko-KR" altLang="en-US" sz="3500" dirty="0">
              <a:latin typeface="휴먼모음T"/>
              <a:ea typeface="휴먼모음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2193" y="2139704"/>
            <a:ext cx="4639613" cy="2801484"/>
          </a:xfrm>
          <a:prstGeom prst="rect">
            <a:avLst/>
          </a:prstGeom>
          <a:effectLst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95965"/>
              </p:ext>
            </p:extLst>
          </p:nvPr>
        </p:nvGraphicFramePr>
        <p:xfrm>
          <a:off x="6447000" y="4950537"/>
          <a:ext cx="2478405" cy="7107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7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7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분석 서버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800" dirty="0"/>
                        <a:t>- 크롤링한 데이터 저장 및 분석 결과 업데이트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800" dirty="0"/>
                        <a:t>- 뉴스 요약, 키워드 추출, 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420500" y="2118360"/>
            <a:ext cx="3096387" cy="1584198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19672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150790" y="500300"/>
            <a:ext cx="4842419" cy="621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예상 아키텍쳐 구성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873" y="2412469"/>
            <a:ext cx="432304" cy="6683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2569" y="2412469"/>
            <a:ext cx="432304" cy="668319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72905" y="1465058"/>
          <a:ext cx="2483937" cy="79559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Crawler Server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8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/>
                        <a:t>- </a:t>
                      </a:r>
                      <a:r>
                        <a:rPr lang="ko-KR" altLang="en-US" sz="900"/>
                        <a:t>실시간 뉴스 크롤링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900"/>
                        <a:t>- 크롤링 데이터 파싱하여 </a:t>
                      </a:r>
                      <a:r>
                        <a:rPr lang="en-US" altLang="ko-KR" sz="900"/>
                        <a:t>mongoDB</a:t>
                      </a:r>
                      <a:r>
                        <a:rPr lang="ko-KR" altLang="en-US" sz="900"/>
                        <a:t>에 저장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텍스트상자 17"/>
          <p:cNvSpPr txBox="1"/>
          <p:nvPr/>
        </p:nvSpPr>
        <p:spPr>
          <a:xfrm>
            <a:off x="1689196" y="3292030"/>
            <a:ext cx="1620000" cy="268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</a:p>
        </p:txBody>
      </p:sp>
      <p:sp>
        <p:nvSpPr>
          <p:cNvPr id="20" name="텍스트상자 19"/>
          <p:cNvSpPr txBox="1"/>
          <p:nvPr/>
        </p:nvSpPr>
        <p:spPr>
          <a:xfrm>
            <a:off x="420500" y="4207764"/>
            <a:ext cx="3096387" cy="272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L4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rot="16200000" flipH="1">
            <a:off x="2469323" y="3880659"/>
            <a:ext cx="651600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16200000">
            <a:off x="887495" y="3881358"/>
            <a:ext cx="650208" cy="0"/>
          </a:xfrm>
          <a:prstGeom prst="straightConnector1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16200000" flipH="1">
            <a:off x="1709423" y="4739449"/>
            <a:ext cx="518541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상자 23"/>
          <p:cNvSpPr txBox="1"/>
          <p:nvPr/>
        </p:nvSpPr>
        <p:spPr>
          <a:xfrm>
            <a:off x="420500" y="4998720"/>
            <a:ext cx="3096387" cy="272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Arbiter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403" y="5362638"/>
            <a:ext cx="644207" cy="6442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3629" y="5362638"/>
            <a:ext cx="644207" cy="6442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17452" y="5362638"/>
            <a:ext cx="644207" cy="64420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629" y="5362638"/>
            <a:ext cx="644207" cy="644207"/>
          </a:xfrm>
          <a:prstGeom prst="rect">
            <a:avLst/>
          </a:prstGeom>
        </p:spPr>
      </p:pic>
      <p:sp>
        <p:nvSpPr>
          <p:cNvPr id="29" name="텍스트상자 28"/>
          <p:cNvSpPr txBox="1"/>
          <p:nvPr/>
        </p:nvSpPr>
        <p:spPr>
          <a:xfrm>
            <a:off x="276482" y="4854702"/>
            <a:ext cx="3456432" cy="1296162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endParaRPr lang="en-US" altLang="ko-KR" sz="12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759507" y="6093333"/>
          <a:ext cx="2483937" cy="7646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88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DBMS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8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800"/>
                        <a:t>- Replica</a:t>
                      </a:r>
                      <a:r>
                        <a:rPr lang="ko-KR" altLang="en-US" sz="800"/>
                        <a:t>를 하여 </a:t>
                      </a:r>
                      <a:r>
                        <a:rPr lang="en-US" altLang="ko-KR" sz="800"/>
                        <a:t>Insert</a:t>
                      </a:r>
                      <a:r>
                        <a:rPr lang="ko-KR" altLang="en-US" sz="800"/>
                        <a:t> 전용, </a:t>
                      </a:r>
                      <a:r>
                        <a:rPr lang="en-US" altLang="ko-KR" sz="800"/>
                        <a:t>Select</a:t>
                      </a:r>
                      <a:r>
                        <a:rPr lang="ko-KR" altLang="en-US" sz="800"/>
                        <a:t> 전용으로 구분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- 크롤링한 데이터 저장 및 분석 결과 업데이트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1471" y="5892546"/>
            <a:ext cx="432304" cy="6683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4406" y="5902071"/>
            <a:ext cx="432304" cy="6683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53899" y="2345794"/>
            <a:ext cx="432304" cy="668319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6228082" y="1482675"/>
          <a:ext cx="2483937" cy="79559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GPU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서버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8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학습 모델에 만들 서버로 따로 연동을 하지 않고</a:t>
                      </a:r>
                      <a:br>
                        <a:rPr lang="ko-KR" altLang="en-US" sz="800"/>
                      </a:br>
                      <a:r>
                        <a:rPr lang="ko-KR" altLang="en-US" sz="800"/>
                        <a:t>데이터들을 파일로 떨구어서 학습을 한다.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모서리가 둥근 직사각형 35"/>
          <p:cNvSpPr/>
          <p:nvPr/>
        </p:nvSpPr>
        <p:spPr>
          <a:xfrm>
            <a:off x="6084189" y="1344779"/>
            <a:ext cx="2857806" cy="166933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940170" y="4854702"/>
            <a:ext cx="3145717" cy="182046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8" name="텍스트상자 37"/>
          <p:cNvSpPr txBox="1"/>
          <p:nvPr/>
        </p:nvSpPr>
        <p:spPr>
          <a:xfrm>
            <a:off x="6040439" y="5419550"/>
            <a:ext cx="375285" cy="965042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eaVert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3733200" y="6008400"/>
            <a:ext cx="2206800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4009" y="3356991"/>
            <a:ext cx="432304" cy="668319"/>
          </a:xfrm>
          <a:prstGeom prst="rect">
            <a:avLst/>
          </a:prstGeom>
        </p:spPr>
      </p:pic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3995822" y="2936493"/>
          <a:ext cx="1681555" cy="3286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8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7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서버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모서리가 둥근 직사각형 41"/>
          <p:cNvSpPr/>
          <p:nvPr/>
        </p:nvSpPr>
        <p:spPr>
          <a:xfrm>
            <a:off x="3851909" y="2847445"/>
            <a:ext cx="2088090" cy="182046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3" name="텍스트상자 42"/>
          <p:cNvSpPr txBox="1"/>
          <p:nvPr/>
        </p:nvSpPr>
        <p:spPr>
          <a:xfrm>
            <a:off x="4085954" y="4211764"/>
            <a:ext cx="1620000" cy="268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</a:p>
        </p:txBody>
      </p:sp>
      <p:cxnSp>
        <p:nvCxnSpPr>
          <p:cNvPr id="44" name="꺾인 연결선[E] 43"/>
          <p:cNvCxnSpPr>
            <a:stCxn id="42" idx="2"/>
            <a:endCxn id="29" idx="3"/>
          </p:cNvCxnSpPr>
          <p:nvPr/>
        </p:nvCxnSpPr>
        <p:spPr>
          <a:xfrm rot="5400000">
            <a:off x="3896998" y="4503823"/>
            <a:ext cx="834875" cy="1163043"/>
          </a:xfrm>
          <a:prstGeom prst="bentConnector2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43775" y="3656707"/>
            <a:ext cx="549751" cy="549751"/>
          </a:xfrm>
          <a:prstGeom prst="rect">
            <a:avLst/>
          </a:prstGeom>
        </p:spPr>
      </p:pic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6777873" y="3264661"/>
          <a:ext cx="1678305" cy="3286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7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단말기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7" name="직선 화살표 연결선 46"/>
          <p:cNvCxnSpPr/>
          <p:nvPr/>
        </p:nvCxnSpPr>
        <p:spPr>
          <a:xfrm rot="10800000">
            <a:off x="6084190" y="3931583"/>
            <a:ext cx="1057060" cy="0"/>
          </a:xfrm>
          <a:prstGeom prst="straightConnector1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1799653" y="864870"/>
            <a:ext cx="5544693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참고 </a:t>
            </a:r>
            <a:r>
              <a:rPr lang="en-US" altLang="ko-KR" sz="3500">
                <a:latin typeface="휴먼모음T"/>
                <a:ea typeface="휴먼모음T"/>
              </a:rPr>
              <a:t>Deep Learning</a:t>
            </a:r>
            <a:r>
              <a:rPr lang="ko-KR" altLang="en-US" sz="3500">
                <a:latin typeface="휴먼모음T"/>
                <a:ea typeface="휴먼모음T"/>
              </a:rPr>
              <a:t> 성과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4464" y="2304288"/>
            <a:ext cx="2169409" cy="407708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14" name="그룹 13"/>
          <p:cNvGrpSpPr/>
          <p:nvPr/>
        </p:nvGrpSpPr>
        <p:grpSpPr>
          <a:xfrm>
            <a:off x="4188881" y="2480890"/>
            <a:ext cx="5904738" cy="3403655"/>
            <a:chOff x="1907667" y="2240479"/>
            <a:chExt cx="5904738" cy="3403655"/>
          </a:xfrm>
        </p:grpSpPr>
        <p:sp>
          <p:nvSpPr>
            <p:cNvPr id="15" name="타원 14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텍스트상자 15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학습용 데이터 네이버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텍스트상자 17"/>
            <p:cNvSpPr txBox="1"/>
            <p:nvPr/>
          </p:nvSpPr>
          <p:spPr>
            <a:xfrm>
              <a:off x="2220742" y="3245267"/>
              <a:ext cx="5591663" cy="36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네이버 현재 세부카테고리 48가지</a:t>
              </a:r>
            </a:p>
          </p:txBody>
        </p:sp>
        <p:cxnSp>
          <p:nvCxnSpPr>
            <p:cNvPr id="19" name="직선 연결선[R] 18"/>
            <p:cNvCxnSpPr>
              <a:stCxn id="15" idx="4"/>
              <a:endCxn id="17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1" name="직선 연결선[R] 20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텍스트상자 21"/>
            <p:cNvSpPr txBox="1"/>
            <p:nvPr/>
          </p:nvSpPr>
          <p:spPr>
            <a:xfrm>
              <a:off x="2220742" y="4253384"/>
              <a:ext cx="5519654" cy="638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계층 구조를 파악하여 현재 23개 </a:t>
              </a: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카테고리로 분류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4" name="직선 연결선[R] 23"/>
            <p:cNvCxnSpPr>
              <a:endCxn id="23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상자 24"/>
            <p:cNvSpPr txBox="1"/>
            <p:nvPr/>
          </p:nvSpPr>
          <p:spPr>
            <a:xfrm>
              <a:off x="2220742" y="5278423"/>
              <a:ext cx="4702516" cy="365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딥러닝 현재 카테고리 분류 정확도 82%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1799653" y="864870"/>
            <a:ext cx="554469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500" dirty="0">
                <a:latin typeface="휴먼모음T"/>
                <a:ea typeface="휴먼모음T"/>
              </a:rPr>
              <a:t>PROTOTYPE</a:t>
            </a:r>
            <a:endParaRPr lang="ko-KR" altLang="en-US" sz="3500" dirty="0">
              <a:latin typeface="휴먼모음T"/>
              <a:ea typeface="휴먼모음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9906" y="2492870"/>
            <a:ext cx="2319119" cy="40786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2759C1-4710-8041-A3C9-C5CEF5415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24" y="2492870"/>
            <a:ext cx="2569356" cy="39605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13" name="직선 연결선[R] 12"/>
          <p:cNvCxnSpPr/>
          <p:nvPr/>
        </p:nvCxnSpPr>
        <p:spPr>
          <a:xfrm>
            <a:off x="-12157" y="4221099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상자 25"/>
          <p:cNvSpPr txBox="1"/>
          <p:nvPr/>
        </p:nvSpPr>
        <p:spPr>
          <a:xfrm>
            <a:off x="1799653" y="2583561"/>
            <a:ext cx="5544693" cy="1005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6000">
                <a:latin typeface="휴먼모음T"/>
                <a:ea typeface="휴먼모음T"/>
              </a:rPr>
              <a:t>감사합니다.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96A6A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chemeClr val="bg1"/>
                </a:solidFill>
                <a:latin typeface="휴먼모음T"/>
                <a:ea typeface="휴먼모음T"/>
              </a:rPr>
              <a:t>CARD NEWS</a:t>
            </a:r>
            <a:endParaRPr lang="ko-KR" altLang="en-US" sz="1900">
              <a:solidFill>
                <a:schemeClr val="bg1"/>
              </a:solidFill>
            </a:endParaRPr>
          </a:p>
        </p:txBody>
      </p: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953" y="117456"/>
            <a:ext cx="406800" cy="4068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619649" y="477839"/>
            <a:ext cx="3960477" cy="5528626"/>
            <a:chOff x="1619649" y="1350920"/>
            <a:chExt cx="3960477" cy="5528626"/>
          </a:xfrm>
        </p:grpSpPr>
        <p:sp>
          <p:nvSpPr>
            <p:cNvPr id="15" name="텍스트상자 14"/>
            <p:cNvSpPr txBox="1"/>
            <p:nvPr/>
          </p:nvSpPr>
          <p:spPr>
            <a:xfrm>
              <a:off x="2267712" y="1350920"/>
              <a:ext cx="2304288" cy="485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앱의 종류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619649" y="1521904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7" name="직선 연결선[R] 16"/>
            <p:cNvCxnSpPr>
              <a:stCxn id="16" idx="4"/>
            </p:cNvCxnSpPr>
            <p:nvPr/>
          </p:nvCxnSpPr>
          <p:spPr>
            <a:xfrm rot="16200000" flipH="1">
              <a:off x="1259590" y="2097962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619649" y="2530021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rot="16200000" flipH="1">
              <a:off x="1259590" y="3106079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텍스트상자 19"/>
            <p:cNvSpPr txBox="1"/>
            <p:nvPr/>
          </p:nvSpPr>
          <p:spPr>
            <a:xfrm>
              <a:off x="2267712" y="2359038"/>
              <a:ext cx="2304288" cy="487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정보 전달 앱</a:t>
              </a: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9649" y="3538138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rot="16200000" flipH="1">
              <a:off x="1259590" y="4114196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1619649" y="4546255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4" name="직선 연결선[R] 23"/>
            <p:cNvCxnSpPr>
              <a:stCxn id="23" idx="4"/>
            </p:cNvCxnSpPr>
            <p:nvPr/>
          </p:nvCxnSpPr>
          <p:spPr>
            <a:xfrm rot="16200000" flipH="1">
              <a:off x="1259590" y="5122313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상자 24"/>
            <p:cNvSpPr txBox="1"/>
            <p:nvPr/>
          </p:nvSpPr>
          <p:spPr>
            <a:xfrm>
              <a:off x="2267712" y="3366621"/>
              <a:ext cx="3312414" cy="489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경쟁사 &amp; 벤츠 마크</a:t>
              </a:r>
            </a:p>
          </p:txBody>
        </p:sp>
        <p:sp>
          <p:nvSpPr>
            <p:cNvPr id="26" name="텍스트상자 25"/>
            <p:cNvSpPr txBox="1"/>
            <p:nvPr/>
          </p:nvSpPr>
          <p:spPr>
            <a:xfrm>
              <a:off x="2267712" y="4373705"/>
              <a:ext cx="2304288" cy="489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깃헙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619649" y="5554372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rot="16200000" flipH="1">
              <a:off x="1259590" y="6130430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텍스트상자 28"/>
            <p:cNvSpPr txBox="1"/>
            <p:nvPr/>
          </p:nvSpPr>
          <p:spPr>
            <a:xfrm>
              <a:off x="2267712" y="5381822"/>
              <a:ext cx="3024378" cy="489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아키텍쳐 &amp; 참고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1619649" y="6562489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텍스트상자 33"/>
            <p:cNvSpPr txBox="1"/>
            <p:nvPr/>
          </p:nvSpPr>
          <p:spPr>
            <a:xfrm>
              <a:off x="2267712" y="6389567"/>
              <a:ext cx="3024378" cy="489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600" b="1">
                  <a:solidFill>
                    <a:schemeClr val="bg1"/>
                  </a:solidFill>
                </a:rPr>
                <a:t>MVP </a:t>
              </a:r>
              <a:r>
                <a:rPr lang="ko-KR" altLang="en-US" sz="2600" b="1">
                  <a:solidFill>
                    <a:schemeClr val="bg1"/>
                  </a:solidFill>
                </a:rPr>
                <a:t>시연</a:t>
              </a: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앱</a:t>
            </a:r>
            <a:r>
              <a:rPr lang="ko-KR" altLang="en-US" sz="3500">
                <a:latin typeface="휴먼모음T"/>
                <a:ea typeface="휴먼모음T"/>
              </a:rPr>
              <a:t>의 종류?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1182" y="2725200"/>
            <a:ext cx="2301636" cy="306884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00" y="2725200"/>
            <a:ext cx="2300400" cy="30672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4882" y="2725200"/>
            <a:ext cx="2300400" cy="30672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텍스트상자 12"/>
          <p:cNvSpPr txBox="1"/>
          <p:nvPr/>
        </p:nvSpPr>
        <p:spPr>
          <a:xfrm>
            <a:off x="754092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기능, 유틸</a:t>
            </a:r>
          </a:p>
        </p:txBody>
      </p:sp>
      <p:sp>
        <p:nvSpPr>
          <p:cNvPr id="14" name="텍스트상자 13"/>
          <p:cNvSpPr txBox="1"/>
          <p:nvPr/>
        </p:nvSpPr>
        <p:spPr>
          <a:xfrm>
            <a:off x="3707891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게임</a:t>
            </a:r>
          </a:p>
        </p:txBody>
      </p:sp>
      <p:sp>
        <p:nvSpPr>
          <p:cNvPr id="15" name="텍스트상자 14"/>
          <p:cNvSpPr txBox="1"/>
          <p:nvPr/>
        </p:nvSpPr>
        <p:spPr>
          <a:xfrm>
            <a:off x="6710974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정보 전달</a:t>
            </a:r>
          </a:p>
        </p:txBody>
      </p:sp>
      <p:sp>
        <p:nvSpPr>
          <p:cNvPr id="16" name="타원 15"/>
          <p:cNvSpPr/>
          <p:nvPr/>
        </p:nvSpPr>
        <p:spPr>
          <a:xfrm>
            <a:off x="1546200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00000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03082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9" name="직선 연결선[R] 18"/>
          <p:cNvCxnSpPr/>
          <p:nvPr/>
        </p:nvCxnSpPr>
        <p:spPr>
          <a:xfrm>
            <a:off x="4500000" y="8325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6" idx="6"/>
            <a:endCxn id="17" idx="2"/>
          </p:cNvCxnSpPr>
          <p:nvPr/>
        </p:nvCxnSpPr>
        <p:spPr>
          <a:xfrm>
            <a:off x="1690200" y="2275200"/>
            <a:ext cx="2809800" cy="0"/>
          </a:xfrm>
          <a:prstGeom prst="line">
            <a:avLst/>
          </a:prstGeom>
          <a:ln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>
            <a:stCxn id="17" idx="6"/>
            <a:endCxn id="18" idx="2"/>
          </p:cNvCxnSpPr>
          <p:nvPr/>
        </p:nvCxnSpPr>
        <p:spPr>
          <a:xfrm>
            <a:off x="4644000" y="2275200"/>
            <a:ext cx="2859082" cy="0"/>
          </a:xfrm>
          <a:prstGeom prst="line">
            <a:avLst/>
          </a:prstGeom>
          <a:ln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앱</a:t>
            </a:r>
            <a:r>
              <a:rPr lang="ko-KR" altLang="en-US" sz="3500">
                <a:latin typeface="휴먼모음T"/>
                <a:ea typeface="휴먼모음T"/>
              </a:rPr>
              <a:t>의 종류?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6242" y="2131200"/>
            <a:ext cx="5951514" cy="43236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정보 전달</a:t>
            </a:r>
            <a:r>
              <a:rPr lang="ko-KR" altLang="en-US" sz="3500">
                <a:latin typeface="휴먼모음T"/>
                <a:ea typeface="휴먼모음T"/>
              </a:rPr>
              <a:t> 앱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907667" y="2240479"/>
            <a:ext cx="5904738" cy="3672641"/>
            <a:chOff x="1907667" y="2240479"/>
            <a:chExt cx="5904738" cy="3672641"/>
          </a:xfrm>
        </p:grpSpPr>
        <p:sp>
          <p:nvSpPr>
            <p:cNvPr id="13" name="타원 12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텍스트상자 13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거의 대부분이 게임 및 엔터테인먼트 앱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텍스트상자 17"/>
            <p:cNvSpPr txBox="1"/>
            <p:nvPr/>
          </p:nvSpPr>
          <p:spPr>
            <a:xfrm>
              <a:off x="2220742" y="3245267"/>
              <a:ext cx="5591663" cy="639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정보 전달 관련 앱은 자체 컨텐츠 제작</a:t>
              </a: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업체뿐이라고 생각해도 무방</a:t>
              </a:r>
            </a:p>
          </p:txBody>
        </p:sp>
        <p:cxnSp>
          <p:nvCxnSpPr>
            <p:cNvPr id="20" name="직선 연결선[R] 19"/>
            <p:cNvCxnSpPr>
              <a:stCxn id="13" idx="4"/>
              <a:endCxn id="17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2" name="직선 연결선[R] 21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텍스트상자 22"/>
            <p:cNvSpPr txBox="1"/>
            <p:nvPr/>
          </p:nvSpPr>
          <p:spPr>
            <a:xfrm>
              <a:off x="2220742" y="4253384"/>
              <a:ext cx="4702516" cy="64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한국은 사실상 네이버를 통해서만 정보를 전달을 받는 수준</a:t>
              </a:r>
            </a:p>
          </p:txBody>
        </p:sp>
        <p:sp>
          <p:nvSpPr>
            <p:cNvPr id="24" name="타원 23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5" name="직선 연결선[R] 24"/>
            <p:cNvCxnSpPr>
              <a:endCxn id="24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텍스트상자 25"/>
            <p:cNvSpPr txBox="1"/>
            <p:nvPr/>
          </p:nvSpPr>
          <p:spPr>
            <a:xfrm>
              <a:off x="2220742" y="5278423"/>
              <a:ext cx="4702516" cy="634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대한민국 대표 언론사 중앙일보 앱</a:t>
              </a: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다운로드 수 50만이 안됨</a:t>
              </a: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정보 전달</a:t>
            </a:r>
            <a:r>
              <a:rPr lang="ko-KR" altLang="en-US" sz="3500">
                <a:latin typeface="휴먼모음T"/>
                <a:ea typeface="휴먼모음T"/>
              </a:rPr>
              <a:t> 앱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07667" y="2240479"/>
            <a:ext cx="5904738" cy="3396416"/>
            <a:chOff x="1907667" y="2240479"/>
            <a:chExt cx="5904738" cy="3396416"/>
          </a:xfrm>
        </p:grpSpPr>
        <p:sp>
          <p:nvSpPr>
            <p:cNvPr id="14" name="타원 13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텍스트상자 14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쉽게 구할 수 있는 정보인 뉴스로 시작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텍스트상자 16"/>
            <p:cNvSpPr txBox="1"/>
            <p:nvPr/>
          </p:nvSpPr>
          <p:spPr>
            <a:xfrm>
              <a:off x="2220742" y="3245267"/>
              <a:ext cx="5591663" cy="36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요약하여 뉴스를 제공 </a:t>
              </a:r>
              <a:r>
                <a:rPr lang="ko-KR" altLang="en-US">
                  <a:solidFill>
                    <a:srgbClr val="FF0000"/>
                  </a:solidFill>
                  <a:latin typeface="문체부 제목 돋음체"/>
                  <a:ea typeface="문체부 제목 돋음체"/>
                </a:rPr>
                <a:t>(차별화 포인트 1)</a:t>
              </a:r>
            </a:p>
          </p:txBody>
        </p:sp>
        <p:cxnSp>
          <p:nvCxnSpPr>
            <p:cNvPr id="18" name="직선 연결선[R] 17"/>
            <p:cNvCxnSpPr>
              <a:stCxn id="14" idx="4"/>
              <a:endCxn id="16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0" name="직선 연결선[R] 19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텍스트상자 20"/>
            <p:cNvSpPr txBox="1"/>
            <p:nvPr/>
          </p:nvSpPr>
          <p:spPr>
            <a:xfrm>
              <a:off x="2220742" y="4253384"/>
              <a:ext cx="5519654" cy="36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매체별 뉴스의 카테고리를 통합 </a:t>
              </a:r>
              <a:r>
                <a:rPr lang="ko-KR" altLang="en-US">
                  <a:solidFill>
                    <a:srgbClr val="FF0000"/>
                  </a:solidFill>
                  <a:latin typeface="문체부 제목 돋음체"/>
                  <a:ea typeface="문체부 제목 돋음체"/>
                </a:rPr>
                <a:t>(차별화 포인트 2)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직선 연결선[R] 22"/>
            <p:cNvCxnSpPr>
              <a:endCxn id="22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텍스트상자 23"/>
            <p:cNvSpPr txBox="1"/>
            <p:nvPr/>
          </p:nvSpPr>
          <p:spPr>
            <a:xfrm>
              <a:off x="2220742" y="5278423"/>
              <a:ext cx="4702516" cy="358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키워드를 추출하여 해시태그로 변환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경쟁사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484" y="2525291"/>
            <a:ext cx="2233327" cy="11166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6949" y="3717036"/>
            <a:ext cx="1634825" cy="695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541" y="4509135"/>
            <a:ext cx="2255901" cy="1339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995928" y="3083623"/>
            <a:ext cx="5904738" cy="1648396"/>
            <a:chOff x="1907667" y="2240478"/>
            <a:chExt cx="5904738" cy="1648396"/>
          </a:xfrm>
        </p:grpSpPr>
        <p:sp>
          <p:nvSpPr>
            <p:cNvPr id="17" name="타원 16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텍스트상자 17"/>
            <p:cNvSpPr txBox="1"/>
            <p:nvPr/>
          </p:nvSpPr>
          <p:spPr>
            <a:xfrm>
              <a:off x="2220741" y="2240478"/>
              <a:ext cx="4702518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경쟁사는 사실상 검색 포탈 업체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텍스트상자 19"/>
            <p:cNvSpPr txBox="1"/>
            <p:nvPr/>
          </p:nvSpPr>
          <p:spPr>
            <a:xfrm>
              <a:off x="2220742" y="3245266"/>
              <a:ext cx="5591663" cy="643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한국 언론사 자체 앱</a:t>
              </a: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(하지만 언론사는 협력 관계로 봐야 함)</a:t>
              </a:r>
            </a:p>
          </p:txBody>
        </p:sp>
        <p:cxnSp>
          <p:nvCxnSpPr>
            <p:cNvPr id="21" name="직선 연결선[R] 20"/>
            <p:cNvCxnSpPr>
              <a:stCxn id="17" idx="4"/>
              <a:endCxn id="19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벤치 마크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586" y="2060829"/>
            <a:ext cx="2376297" cy="12673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28" y="3309289"/>
            <a:ext cx="3059811" cy="16318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54074" y="4797171"/>
            <a:ext cx="2187321" cy="182144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29" name="그룹 28"/>
          <p:cNvGrpSpPr/>
          <p:nvPr/>
        </p:nvGrpSpPr>
        <p:grpSpPr>
          <a:xfrm>
            <a:off x="3995928" y="3153822"/>
            <a:ext cx="5904738" cy="1644872"/>
            <a:chOff x="1907667" y="2240478"/>
            <a:chExt cx="5904738" cy="1644872"/>
          </a:xfrm>
        </p:grpSpPr>
        <p:sp>
          <p:nvSpPr>
            <p:cNvPr id="30" name="타원 29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텍스트상자 30"/>
            <p:cNvSpPr txBox="1"/>
            <p:nvPr/>
          </p:nvSpPr>
          <p:spPr>
            <a:xfrm>
              <a:off x="2220741" y="2240478"/>
              <a:ext cx="4702518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미국의 </a:t>
              </a:r>
              <a:r>
                <a:rPr lang="en-US" altLang="ko-KR">
                  <a:latin typeface="문체부 제목 돋음체"/>
                  <a:ea typeface="문체부 제목 돋음체"/>
                </a:rPr>
                <a:t>Quartz </a:t>
              </a:r>
              <a:r>
                <a:rPr lang="ko-KR" altLang="en-US">
                  <a:latin typeface="문체부 제목 돋음체"/>
                  <a:ea typeface="문체부 제목 돋음체"/>
                </a:rPr>
                <a:t>챗봇형 뉴스로 성공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텍스트상자 32"/>
            <p:cNvSpPr txBox="1"/>
            <p:nvPr/>
          </p:nvSpPr>
          <p:spPr>
            <a:xfrm>
              <a:off x="2220742" y="3245264"/>
              <a:ext cx="5591663" cy="640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일본의 </a:t>
              </a:r>
              <a:r>
                <a:rPr lang="en-US" altLang="ko-KR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Smartnews</a:t>
              </a: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와 중국의 진르터우탸오</a:t>
              </a: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유저에게 뉴스를 추천해주어 성공</a:t>
              </a:r>
            </a:p>
          </p:txBody>
        </p:sp>
        <p:cxnSp>
          <p:nvCxnSpPr>
            <p:cNvPr id="34" name="직선 연결선[R] 33"/>
            <p:cNvCxnSpPr>
              <a:stCxn id="30" idx="4"/>
              <a:endCxn id="32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앞으로의 </a:t>
            </a: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전략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07667" y="2240477"/>
            <a:ext cx="6757430" cy="3910768"/>
            <a:chOff x="1907667" y="2240477"/>
            <a:chExt cx="5832729" cy="3910768"/>
          </a:xfrm>
        </p:grpSpPr>
        <p:sp>
          <p:nvSpPr>
            <p:cNvPr id="14" name="타원 13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텍스트상자 14"/>
            <p:cNvSpPr txBox="1"/>
            <p:nvPr/>
          </p:nvSpPr>
          <p:spPr>
            <a:xfrm>
              <a:off x="2220741" y="2240477"/>
              <a:ext cx="5123033" cy="367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유저의 검색 정보를 저장 하여 빅데이터 구축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텍스트상자 16"/>
            <p:cNvSpPr txBox="1"/>
            <p:nvPr/>
          </p:nvSpPr>
          <p:spPr>
            <a:xfrm>
              <a:off x="2220742" y="3245258"/>
              <a:ext cx="5278996" cy="639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빅데이터를 기반으로 협업 필터링 알고리즘을 이용하여 유저에게 뉴스 추천</a:t>
              </a:r>
            </a:p>
          </p:txBody>
        </p:sp>
        <p:cxnSp>
          <p:nvCxnSpPr>
            <p:cNvPr id="18" name="직선 연결선[R] 17"/>
            <p:cNvCxnSpPr>
              <a:stCxn id="14" idx="4"/>
              <a:endCxn id="16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0" name="직선 연결선[R] 19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텍스트상자 20"/>
            <p:cNvSpPr txBox="1"/>
            <p:nvPr/>
          </p:nvSpPr>
          <p:spPr>
            <a:xfrm>
              <a:off x="2220742" y="4253384"/>
              <a:ext cx="5519654" cy="36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향 후 챗봇형 추천 뉴스로 전환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직선 연결선[R] 22"/>
            <p:cNvCxnSpPr>
              <a:endCxn id="22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텍스트상자 23"/>
            <p:cNvSpPr txBox="1"/>
            <p:nvPr/>
          </p:nvSpPr>
          <p:spPr>
            <a:xfrm>
              <a:off x="2220741" y="5278422"/>
              <a:ext cx="5519655" cy="8728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뉴스 뿐만 아니라 </a:t>
              </a:r>
              <a:r>
                <a:rPr lang="en-US" altLang="ko-KR">
                  <a:latin typeface="문체부 제목 돋음체"/>
                  <a:ea typeface="문체부 제목 돋음체"/>
                </a:rPr>
                <a:t>Facebook Twitter</a:t>
              </a:r>
              <a:r>
                <a:rPr lang="ko-KR" altLang="en-US">
                  <a:latin typeface="문체부 제목 돋음체"/>
                  <a:ea typeface="문체부 제목 돋음체"/>
                </a:rPr>
                <a:t> 등 </a:t>
              </a:r>
              <a:r>
                <a:rPr lang="en-US" altLang="ko-KR">
                  <a:latin typeface="문체부 제목 돋음체"/>
                  <a:ea typeface="문체부 제목 돋음체"/>
                </a:rPr>
                <a:t>SNS</a:t>
              </a:r>
              <a:r>
                <a:rPr lang="ko-KR" altLang="en-US">
                  <a:latin typeface="문체부 제목 돋음체"/>
                  <a:ea typeface="문체부 제목 돋음체"/>
                </a:rPr>
                <a:t> </a:t>
              </a:r>
              <a:r>
                <a:rPr lang="en-US" altLang="ko-KR">
                  <a:latin typeface="문체부 제목 돋음체"/>
                  <a:ea typeface="문체부 제목 돋음체"/>
                </a:rPr>
                <a:t>api</a:t>
              </a:r>
              <a:r>
                <a:rPr lang="ko-KR" altLang="en-US">
                  <a:latin typeface="문체부 제목 돋음체"/>
                  <a:ea typeface="문체부 제목 돋음체"/>
                </a:rPr>
                <a:t>를</a:t>
              </a: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이용하여 다양한 정보 제공</a:t>
              </a:r>
            </a:p>
            <a:p>
              <a:pPr>
                <a:defRPr lang="ko-KR" altLang="en-US"/>
              </a:pPr>
              <a:r>
                <a:rPr lang="ko-KR" altLang="en-US" sz="1600">
                  <a:latin typeface="문체부 제목 돋음체"/>
                  <a:ea typeface="문체부 제목 돋음체"/>
                </a:rPr>
                <a:t>[</a:t>
              </a:r>
              <a:r>
                <a:rPr lang="en-US" altLang="ko-KR" sz="1600">
                  <a:latin typeface="문체부 제목 돋음체"/>
                  <a:ea typeface="문체부 제목 돋음체"/>
                </a:rPr>
                <a:t>B2C</a:t>
              </a:r>
              <a:r>
                <a:rPr lang="ko-KR" altLang="en-US" sz="1600">
                  <a:latin typeface="문체부 제목 돋음체"/>
                  <a:ea typeface="문체부 제목 돋음체"/>
                </a:rPr>
                <a:t> 에서 </a:t>
              </a:r>
              <a:r>
                <a:rPr lang="en-US" altLang="ko-KR" sz="1600">
                  <a:latin typeface="문체부 제목 돋음체"/>
                  <a:ea typeface="문체부 제목 돋음체"/>
                </a:rPr>
                <a:t>B2B</a:t>
              </a:r>
              <a:r>
                <a:rPr lang="ko-KR" altLang="en-US" sz="1600">
                  <a:latin typeface="문체부 제목 돋음체"/>
                  <a:ea typeface="문체부 제목 돋음체"/>
                </a:rPr>
                <a:t>로 확장 가능 (예: 어떤 상품의 반응을 검색)]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315</Words>
  <Application>Microsoft Macintosh PowerPoint</Application>
  <PresentationFormat>화면 슬라이드 쇼(4:3)</PresentationFormat>
  <Paragraphs>81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문체부 제목 돋음체</vt:lpstr>
      <vt:lpstr>함초롬돋움</vt:lpstr>
      <vt:lpstr>휴먼모음T</vt:lpstr>
      <vt:lpstr>Arial</vt:lpstr>
      <vt:lpstr>Times New Roman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R912</dc:creator>
  <cp:lastModifiedBy>이상협</cp:lastModifiedBy>
  <cp:revision>115</cp:revision>
  <cp:lastPrinted>2018-03-29T11:11:42Z</cp:lastPrinted>
  <dcterms:created xsi:type="dcterms:W3CDTF">2018-03-27T09:44:50Z</dcterms:created>
  <dcterms:modified xsi:type="dcterms:W3CDTF">2018-03-29T11:13:19Z</dcterms:modified>
</cp:coreProperties>
</file>